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Proxima Nov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Bryan Runck"/>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ProximaNov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29T00:45:40.890">
    <p:pos x="6000" y="0"/>
    <p:text>Good idea with trail data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1-29T00:50:34.147">
    <p:pos x="6000" y="0"/>
    <p:text>Provide study region description here</p:text>
  </p:cm>
  <p:cm authorId="0" idx="3" dt="2023-11-29T00:45:13.340">
    <p:pos x="6000" y="100"/>
    <p:text>Good job clearly stating the problem.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1-29T00:49:04.724">
    <p:pos x="6000" y="0"/>
    <p:text>This is a cool workflow and welldone DFD. Look at ESRI hydrology toolset to see if that might provide better tooling for the river raster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1-29T00:53:59.929">
    <p:pos x="6000" y="0"/>
    <p:text>Instead of optimality, talk about htis as "cost" -- optimal is best (can only have 1 of it)</p:text>
  </p:cm>
  <p:cm authorId="0" idx="6" dt="2023-11-29T00:53:59.929">
    <p:pos x="6000" y="0"/>
    <p:text>Use a continuous scale for the cost surface. Make optimal path red. Overay them all on the same map so you can see the differences more clearly.
Evaluating the line overlap is good verification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11-29T00:54:39.244">
    <p:pos x="6000" y="0"/>
    <p:text>Make this map in ArcPro using the DEM and 3D scene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11-29T00:59:27.043">
    <p:pos x="6000" y="0"/>
    <p:text>Good work overall. Look at distances from line segments between your route and the standard paths. This will provide points for discussion (where are they the most distant?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e98d3214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e98d3214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e98d3214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9e98d3214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9e98d3214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9e98d3214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f730312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f730312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f730312b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f730312b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f730312b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9f730312b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f730312b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9f730312b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c9db8763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c9db8763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f730312b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f730312b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c9db8763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9c9db8763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9c9db8763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9c9db8763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c9db8763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c9db8763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9c9db8763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9c9db8763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c9db8763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c9db8763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1ea7a64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1ea7a64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c9db8763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c9db8763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1bcc2ff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1bcc2ff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c9db8763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c9db8763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e98d321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e98d321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pps.nationalmap.gov/downloader/" TargetMode="External"/><Relationship Id="rId4" Type="http://schemas.openxmlformats.org/officeDocument/2006/relationships/hyperlink" Target="https://livingatlas.arcgis.com/landcoverexplorer/#mapCenter=137.152%2C-35.876%2C11&amp;mode=step&amp;timeExtent=2017%2C2022&amp;year=202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3999" cy="6096026"/>
          </a:xfrm>
          <a:prstGeom prst="rect">
            <a:avLst/>
          </a:prstGeom>
          <a:noFill/>
          <a:ln>
            <a:noFill/>
          </a:ln>
        </p:spPr>
      </p:pic>
      <p:sp>
        <p:nvSpPr>
          <p:cNvPr id="60" name="Google Shape;60;p13"/>
          <p:cNvSpPr/>
          <p:nvPr/>
        </p:nvSpPr>
        <p:spPr>
          <a:xfrm>
            <a:off x="416638" y="1904624"/>
            <a:ext cx="8310709" cy="389917"/>
          </a:xfrm>
          <a:prstGeom prst="rect">
            <a:avLst/>
          </a:prstGeom>
        </p:spPr>
        <p:txBody>
          <a:bodyPr>
            <a:prstTxWarp prst="textPlain"/>
          </a:bodyPr>
          <a:lstStyle/>
          <a:p>
            <a:pPr lvl="0" algn="ctr"/>
            <a:r>
              <a:rPr b="1" i="0">
                <a:ln cap="flat" cmpd="sng" w="9525">
                  <a:solidFill>
                    <a:schemeClr val="lt1"/>
                  </a:solidFill>
                  <a:prstDash val="solid"/>
                  <a:round/>
                  <a:headEnd len="sm" w="sm" type="none"/>
                  <a:tailEnd len="sm" w="sm" type="none"/>
                </a:ln>
                <a:solidFill>
                  <a:schemeClr val="dk1"/>
                </a:solidFill>
                <a:latin typeface="Proxima Nova"/>
              </a:rPr>
              <a:t>Determining Optimal Paths for Summiting</a:t>
            </a:r>
          </a:p>
        </p:txBody>
      </p:sp>
      <p:sp>
        <p:nvSpPr>
          <p:cNvPr id="61" name="Google Shape;61;p13"/>
          <p:cNvSpPr txBox="1"/>
          <p:nvPr/>
        </p:nvSpPr>
        <p:spPr>
          <a:xfrm>
            <a:off x="3538650" y="2294550"/>
            <a:ext cx="20667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Proxima Nova"/>
                <a:ea typeface="Proxima Nova"/>
                <a:cs typeface="Proxima Nova"/>
                <a:sym typeface="Proxima Nova"/>
              </a:rPr>
              <a:t>Eric Gibson</a:t>
            </a:r>
            <a:endParaRPr b="1" sz="2300">
              <a:solidFill>
                <a:schemeClr val="dk1"/>
              </a:solidFill>
              <a:latin typeface="Proxima Nova"/>
              <a:ea typeface="Proxima Nova"/>
              <a:cs typeface="Proxima Nova"/>
              <a:sym typeface="Proxima Nova"/>
            </a:endParaRPr>
          </a:p>
        </p:txBody>
      </p:sp>
      <p:sp>
        <p:nvSpPr>
          <p:cNvPr id="62" name="Google Shape;62;p13"/>
          <p:cNvSpPr txBox="1"/>
          <p:nvPr/>
        </p:nvSpPr>
        <p:spPr>
          <a:xfrm>
            <a:off x="0" y="4925075"/>
            <a:ext cx="2771400" cy="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Proxima Nova"/>
                <a:ea typeface="Proxima Nova"/>
                <a:cs typeface="Proxima Nova"/>
                <a:sym typeface="Proxima Nova"/>
              </a:rPr>
              <a:t>https://themountainguides.com/adventure/gannett-peak-climbs/</a:t>
            </a:r>
            <a:endParaRPr sz="7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11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cont.</a:t>
            </a:r>
            <a:endParaRPr>
              <a:solidFill>
                <a:schemeClr val="lt1"/>
              </a:solidFill>
            </a:endParaRPr>
          </a:p>
        </p:txBody>
      </p:sp>
      <p:sp>
        <p:nvSpPr>
          <p:cNvPr id="131" name="Google Shape;131;p22"/>
          <p:cNvSpPr txBox="1"/>
          <p:nvPr/>
        </p:nvSpPr>
        <p:spPr>
          <a:xfrm>
            <a:off x="60300" y="3351475"/>
            <a:ext cx="29961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Slope: 0.7 | Land Cover: 0.3</a:t>
            </a:r>
            <a:endParaRPr sz="1500">
              <a:solidFill>
                <a:schemeClr val="lt1"/>
              </a:solidFill>
              <a:latin typeface="Proxima Nova"/>
              <a:ea typeface="Proxima Nova"/>
              <a:cs typeface="Proxima Nova"/>
              <a:sym typeface="Proxima Nova"/>
            </a:endParaRPr>
          </a:p>
        </p:txBody>
      </p:sp>
      <p:sp>
        <p:nvSpPr>
          <p:cNvPr id="132" name="Google Shape;132;p22"/>
          <p:cNvSpPr txBox="1"/>
          <p:nvPr/>
        </p:nvSpPr>
        <p:spPr>
          <a:xfrm>
            <a:off x="3102613" y="3351475"/>
            <a:ext cx="30390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Slope: 0.8 | Land Cover: 0.2</a:t>
            </a:r>
            <a:endParaRPr sz="1500">
              <a:solidFill>
                <a:schemeClr val="lt1"/>
              </a:solidFill>
              <a:latin typeface="Proxima Nova"/>
              <a:ea typeface="Proxima Nova"/>
              <a:cs typeface="Proxima Nova"/>
              <a:sym typeface="Proxima Nova"/>
            </a:endParaRPr>
          </a:p>
        </p:txBody>
      </p:sp>
      <p:sp>
        <p:nvSpPr>
          <p:cNvPr id="133" name="Google Shape;133;p22"/>
          <p:cNvSpPr txBox="1"/>
          <p:nvPr/>
        </p:nvSpPr>
        <p:spPr>
          <a:xfrm>
            <a:off x="6187800" y="3351475"/>
            <a:ext cx="28959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Slope: 0.9 | Land Cover: 0.1</a:t>
            </a:r>
            <a:endParaRPr sz="1500">
              <a:solidFill>
                <a:schemeClr val="lt1"/>
              </a:solidFill>
              <a:latin typeface="Proxima Nova"/>
              <a:ea typeface="Proxima Nova"/>
              <a:cs typeface="Proxima Nova"/>
              <a:sym typeface="Proxima Nova"/>
            </a:endParaRPr>
          </a:p>
        </p:txBody>
      </p:sp>
      <p:pic>
        <p:nvPicPr>
          <p:cNvPr id="134" name="Google Shape;134;p22"/>
          <p:cNvPicPr preferRelativeResize="0"/>
          <p:nvPr/>
        </p:nvPicPr>
        <p:blipFill>
          <a:blip r:embed="rId3">
            <a:alphaModFix/>
          </a:blip>
          <a:stretch>
            <a:fillRect/>
          </a:stretch>
        </p:blipFill>
        <p:spPr>
          <a:xfrm>
            <a:off x="76334" y="867275"/>
            <a:ext cx="2964028" cy="2590801"/>
          </a:xfrm>
          <a:prstGeom prst="rect">
            <a:avLst/>
          </a:prstGeom>
          <a:noFill/>
          <a:ln>
            <a:noFill/>
          </a:ln>
        </p:spPr>
      </p:pic>
      <p:pic>
        <p:nvPicPr>
          <p:cNvPr id="135" name="Google Shape;135;p22"/>
          <p:cNvPicPr preferRelativeResize="0"/>
          <p:nvPr/>
        </p:nvPicPr>
        <p:blipFill>
          <a:blip r:embed="rId4">
            <a:alphaModFix/>
          </a:blip>
          <a:stretch>
            <a:fillRect/>
          </a:stretch>
        </p:blipFill>
        <p:spPr>
          <a:xfrm>
            <a:off x="3102600" y="867956"/>
            <a:ext cx="3039000" cy="2589432"/>
          </a:xfrm>
          <a:prstGeom prst="rect">
            <a:avLst/>
          </a:prstGeom>
          <a:noFill/>
          <a:ln>
            <a:noFill/>
          </a:ln>
        </p:spPr>
      </p:pic>
      <p:pic>
        <p:nvPicPr>
          <p:cNvPr id="136" name="Google Shape;136;p22"/>
          <p:cNvPicPr preferRelativeResize="0"/>
          <p:nvPr/>
        </p:nvPicPr>
        <p:blipFill>
          <a:blip r:embed="rId5">
            <a:alphaModFix/>
          </a:blip>
          <a:stretch>
            <a:fillRect/>
          </a:stretch>
        </p:blipFill>
        <p:spPr>
          <a:xfrm>
            <a:off x="6187849" y="867950"/>
            <a:ext cx="2860424" cy="2589450"/>
          </a:xfrm>
          <a:prstGeom prst="rect">
            <a:avLst/>
          </a:prstGeom>
          <a:noFill/>
          <a:ln>
            <a:noFill/>
          </a:ln>
        </p:spPr>
      </p:pic>
      <p:pic>
        <p:nvPicPr>
          <p:cNvPr id="137" name="Google Shape;137;p22"/>
          <p:cNvPicPr preferRelativeResize="0"/>
          <p:nvPr/>
        </p:nvPicPr>
        <p:blipFill>
          <a:blip r:embed="rId6">
            <a:alphaModFix/>
          </a:blip>
          <a:stretch>
            <a:fillRect/>
          </a:stretch>
        </p:blipFill>
        <p:spPr>
          <a:xfrm>
            <a:off x="3174150" y="3703687"/>
            <a:ext cx="2895900" cy="12534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59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cont.</a:t>
            </a:r>
            <a:endParaRPr>
              <a:solidFill>
                <a:schemeClr val="lt1"/>
              </a:solidFill>
            </a:endParaRPr>
          </a:p>
        </p:txBody>
      </p:sp>
      <p:pic>
        <p:nvPicPr>
          <p:cNvPr id="143" name="Google Shape;143;p23"/>
          <p:cNvPicPr preferRelativeResize="0"/>
          <p:nvPr/>
        </p:nvPicPr>
        <p:blipFill>
          <a:blip r:embed="rId3">
            <a:alphaModFix/>
          </a:blip>
          <a:stretch>
            <a:fillRect/>
          </a:stretch>
        </p:blipFill>
        <p:spPr>
          <a:xfrm>
            <a:off x="311700" y="512781"/>
            <a:ext cx="8520600" cy="43467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24"/>
          <p:cNvSpPr txBox="1"/>
          <p:nvPr>
            <p:ph type="title"/>
          </p:nvPr>
        </p:nvSpPr>
        <p:spPr>
          <a:xfrm>
            <a:off x="65075" y="9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cont.</a:t>
            </a:r>
            <a:endParaRPr>
              <a:solidFill>
                <a:schemeClr val="lt1"/>
              </a:solidFill>
            </a:endParaRPr>
          </a:p>
        </p:txBody>
      </p:sp>
      <p:pic>
        <p:nvPicPr>
          <p:cNvPr id="149" name="Google Shape;149;p24"/>
          <p:cNvPicPr preferRelativeResize="0"/>
          <p:nvPr/>
        </p:nvPicPr>
        <p:blipFill>
          <a:blip r:embed="rId4">
            <a:alphaModFix/>
          </a:blip>
          <a:stretch>
            <a:fillRect/>
          </a:stretch>
        </p:blipFill>
        <p:spPr>
          <a:xfrm>
            <a:off x="2033700" y="145750"/>
            <a:ext cx="5076608" cy="485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 name="Shape 153"/>
        <p:cNvGrpSpPr/>
        <p:nvPr/>
      </p:nvGrpSpPr>
      <p:grpSpPr>
        <a:xfrm>
          <a:off x="0" y="0"/>
          <a:ext cx="0" cy="0"/>
          <a:chOff x="0" y="0"/>
          <a:chExt cx="0" cy="0"/>
        </a:xfrm>
      </p:grpSpPr>
      <p:sp>
        <p:nvSpPr>
          <p:cNvPr id="154" name="Google Shape;154;p25"/>
          <p:cNvSpPr txBox="1"/>
          <p:nvPr>
            <p:ph type="title"/>
          </p:nvPr>
        </p:nvSpPr>
        <p:spPr>
          <a:xfrm>
            <a:off x="65075" y="9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cont.</a:t>
            </a:r>
            <a:endParaRPr>
              <a:solidFill>
                <a:schemeClr val="lt1"/>
              </a:solidFill>
            </a:endParaRPr>
          </a:p>
        </p:txBody>
      </p:sp>
      <p:pic>
        <p:nvPicPr>
          <p:cNvPr id="155" name="Google Shape;155;p25"/>
          <p:cNvPicPr preferRelativeResize="0"/>
          <p:nvPr/>
        </p:nvPicPr>
        <p:blipFill>
          <a:blip r:embed="rId3">
            <a:alphaModFix/>
          </a:blip>
          <a:stretch>
            <a:fillRect/>
          </a:stretch>
        </p:blipFill>
        <p:spPr>
          <a:xfrm>
            <a:off x="199375" y="1210363"/>
            <a:ext cx="4958474" cy="2229961"/>
          </a:xfrm>
          <a:prstGeom prst="rect">
            <a:avLst/>
          </a:prstGeom>
          <a:noFill/>
          <a:ln>
            <a:noFill/>
          </a:ln>
        </p:spPr>
      </p:pic>
      <p:pic>
        <p:nvPicPr>
          <p:cNvPr id="156" name="Google Shape;156;p25"/>
          <p:cNvPicPr preferRelativeResize="0"/>
          <p:nvPr/>
        </p:nvPicPr>
        <p:blipFill>
          <a:blip r:embed="rId4">
            <a:alphaModFix/>
          </a:blip>
          <a:stretch>
            <a:fillRect/>
          </a:stretch>
        </p:blipFill>
        <p:spPr>
          <a:xfrm>
            <a:off x="5322181" y="242551"/>
            <a:ext cx="3493793" cy="4658400"/>
          </a:xfrm>
          <a:prstGeom prst="rect">
            <a:avLst/>
          </a:prstGeom>
          <a:noFill/>
          <a:ln>
            <a:noFill/>
          </a:ln>
        </p:spPr>
      </p:pic>
      <p:pic>
        <p:nvPicPr>
          <p:cNvPr id="157" name="Google Shape;157;p25"/>
          <p:cNvPicPr preferRelativeResize="0"/>
          <p:nvPr/>
        </p:nvPicPr>
        <p:blipFill>
          <a:blip r:embed="rId5">
            <a:alphaModFix/>
          </a:blip>
          <a:stretch>
            <a:fillRect/>
          </a:stretch>
        </p:blipFill>
        <p:spPr>
          <a:xfrm>
            <a:off x="3149500" y="3985252"/>
            <a:ext cx="2115600" cy="91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65075" y="9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cont.</a:t>
            </a:r>
            <a:endParaRPr>
              <a:solidFill>
                <a:schemeClr val="lt1"/>
              </a:solidFill>
            </a:endParaRPr>
          </a:p>
        </p:txBody>
      </p:sp>
      <p:pic>
        <p:nvPicPr>
          <p:cNvPr id="163" name="Google Shape;163;p26"/>
          <p:cNvPicPr preferRelativeResize="0"/>
          <p:nvPr/>
        </p:nvPicPr>
        <p:blipFill>
          <a:blip r:embed="rId3">
            <a:alphaModFix/>
          </a:blip>
          <a:stretch>
            <a:fillRect/>
          </a:stretch>
        </p:blipFill>
        <p:spPr>
          <a:xfrm>
            <a:off x="117150" y="860612"/>
            <a:ext cx="5298774" cy="2318425"/>
          </a:xfrm>
          <a:prstGeom prst="rect">
            <a:avLst/>
          </a:prstGeom>
          <a:noFill/>
          <a:ln>
            <a:noFill/>
          </a:ln>
        </p:spPr>
      </p:pic>
      <p:pic>
        <p:nvPicPr>
          <p:cNvPr id="164" name="Google Shape;164;p26"/>
          <p:cNvPicPr preferRelativeResize="0"/>
          <p:nvPr/>
        </p:nvPicPr>
        <p:blipFill>
          <a:blip r:embed="rId4">
            <a:alphaModFix/>
          </a:blip>
          <a:stretch>
            <a:fillRect/>
          </a:stretch>
        </p:blipFill>
        <p:spPr>
          <a:xfrm>
            <a:off x="5568349" y="485113"/>
            <a:ext cx="3405911" cy="4173274"/>
          </a:xfrm>
          <a:prstGeom prst="rect">
            <a:avLst/>
          </a:prstGeom>
          <a:noFill/>
          <a:ln>
            <a:noFill/>
          </a:ln>
        </p:spPr>
      </p:pic>
      <p:pic>
        <p:nvPicPr>
          <p:cNvPr id="165" name="Google Shape;165;p26"/>
          <p:cNvPicPr preferRelativeResize="0"/>
          <p:nvPr/>
        </p:nvPicPr>
        <p:blipFill>
          <a:blip r:embed="rId5">
            <a:alphaModFix/>
          </a:blip>
          <a:stretch>
            <a:fillRect/>
          </a:stretch>
        </p:blipFill>
        <p:spPr>
          <a:xfrm>
            <a:off x="3389400" y="3750750"/>
            <a:ext cx="2096975" cy="907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 name="Shape 169"/>
        <p:cNvGrpSpPr/>
        <p:nvPr/>
      </p:nvGrpSpPr>
      <p:grpSpPr>
        <a:xfrm>
          <a:off x="0" y="0"/>
          <a:ext cx="0" cy="0"/>
          <a:chOff x="0" y="0"/>
          <a:chExt cx="0" cy="0"/>
        </a:xfrm>
      </p:grpSpPr>
      <p:sp>
        <p:nvSpPr>
          <p:cNvPr id="170" name="Google Shape;170;p27"/>
          <p:cNvSpPr txBox="1"/>
          <p:nvPr>
            <p:ph type="title"/>
          </p:nvPr>
        </p:nvSpPr>
        <p:spPr>
          <a:xfrm>
            <a:off x="65075" y="9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cont.</a:t>
            </a:r>
            <a:endParaRPr>
              <a:solidFill>
                <a:schemeClr val="lt1"/>
              </a:solidFill>
            </a:endParaRPr>
          </a:p>
        </p:txBody>
      </p:sp>
      <p:pic>
        <p:nvPicPr>
          <p:cNvPr id="171" name="Google Shape;171;p27"/>
          <p:cNvPicPr preferRelativeResize="0"/>
          <p:nvPr/>
        </p:nvPicPr>
        <p:blipFill>
          <a:blip r:embed="rId3">
            <a:alphaModFix/>
          </a:blip>
          <a:stretch>
            <a:fillRect/>
          </a:stretch>
        </p:blipFill>
        <p:spPr>
          <a:xfrm>
            <a:off x="1762238" y="665424"/>
            <a:ext cx="5619525" cy="410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 name="Shape 175"/>
        <p:cNvGrpSpPr/>
        <p:nvPr/>
      </p:nvGrpSpPr>
      <p:grpSpPr>
        <a:xfrm>
          <a:off x="0" y="0"/>
          <a:ext cx="0" cy="0"/>
          <a:chOff x="0" y="0"/>
          <a:chExt cx="0" cy="0"/>
        </a:xfrm>
      </p:grpSpPr>
      <p:sp>
        <p:nvSpPr>
          <p:cNvPr id="176" name="Google Shape;176;p28"/>
          <p:cNvSpPr txBox="1"/>
          <p:nvPr>
            <p:ph type="title"/>
          </p:nvPr>
        </p:nvSpPr>
        <p:spPr>
          <a:xfrm>
            <a:off x="65075" y="9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cont.</a:t>
            </a:r>
            <a:endParaRPr>
              <a:solidFill>
                <a:schemeClr val="lt1"/>
              </a:solidFill>
            </a:endParaRPr>
          </a:p>
        </p:txBody>
      </p:sp>
      <p:pic>
        <p:nvPicPr>
          <p:cNvPr id="177" name="Google Shape;177;p28"/>
          <p:cNvPicPr preferRelativeResize="0"/>
          <p:nvPr/>
        </p:nvPicPr>
        <p:blipFill>
          <a:blip r:embed="rId3">
            <a:alphaModFix/>
          </a:blip>
          <a:stretch>
            <a:fillRect/>
          </a:stretch>
        </p:blipFill>
        <p:spPr>
          <a:xfrm>
            <a:off x="2197374" y="311049"/>
            <a:ext cx="4749250" cy="452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Verification</a:t>
            </a:r>
            <a:endParaRPr>
              <a:solidFill>
                <a:schemeClr val="lt1"/>
              </a:solidFill>
            </a:endParaRPr>
          </a:p>
        </p:txBody>
      </p:sp>
      <p:sp>
        <p:nvSpPr>
          <p:cNvPr id="183" name="Google Shape;183;p29"/>
          <p:cNvSpPr txBox="1"/>
          <p:nvPr>
            <p:ph idx="1" type="body"/>
          </p:nvPr>
        </p:nvSpPr>
        <p:spPr>
          <a:xfrm>
            <a:off x="311700" y="439200"/>
            <a:ext cx="8520600" cy="98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chemeClr val="lt1"/>
                </a:solidFill>
              </a:rPr>
              <a:t>Verifications were done simply by comparing the output optimal paths determined by my model with the routes drawn and traveled by avid hikers and highpointers [4]. Quantitative verification needs to be implemented.</a:t>
            </a:r>
            <a:endParaRPr>
              <a:solidFill>
                <a:schemeClr val="lt1"/>
              </a:solidFill>
            </a:endParaRPr>
          </a:p>
        </p:txBody>
      </p:sp>
      <p:pic>
        <p:nvPicPr>
          <p:cNvPr id="184" name="Google Shape;184;p29"/>
          <p:cNvPicPr preferRelativeResize="0"/>
          <p:nvPr/>
        </p:nvPicPr>
        <p:blipFill>
          <a:blip r:embed="rId3">
            <a:alphaModFix/>
          </a:blip>
          <a:stretch>
            <a:fillRect/>
          </a:stretch>
        </p:blipFill>
        <p:spPr>
          <a:xfrm>
            <a:off x="605613" y="1425600"/>
            <a:ext cx="3766368" cy="3416400"/>
          </a:xfrm>
          <a:prstGeom prst="rect">
            <a:avLst/>
          </a:prstGeom>
          <a:noFill/>
          <a:ln>
            <a:noFill/>
          </a:ln>
        </p:spPr>
      </p:pic>
      <p:pic>
        <p:nvPicPr>
          <p:cNvPr id="185" name="Google Shape;185;p29"/>
          <p:cNvPicPr preferRelativeResize="0"/>
          <p:nvPr/>
        </p:nvPicPr>
        <p:blipFill>
          <a:blip r:embed="rId4">
            <a:alphaModFix/>
          </a:blip>
          <a:stretch>
            <a:fillRect/>
          </a:stretch>
        </p:blipFill>
        <p:spPr>
          <a:xfrm>
            <a:off x="5206965" y="1425600"/>
            <a:ext cx="3331423" cy="3416400"/>
          </a:xfrm>
          <a:prstGeom prst="rect">
            <a:avLst/>
          </a:prstGeom>
          <a:noFill/>
          <a:ln>
            <a:noFill/>
          </a:ln>
        </p:spPr>
      </p:pic>
      <p:sp>
        <p:nvSpPr>
          <p:cNvPr id="186" name="Google Shape;186;p29"/>
          <p:cNvSpPr txBox="1"/>
          <p:nvPr/>
        </p:nvSpPr>
        <p:spPr>
          <a:xfrm>
            <a:off x="5134875" y="4772425"/>
            <a:ext cx="34035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lt1"/>
                </a:solidFill>
                <a:latin typeface="Proxima Nova"/>
                <a:ea typeface="Proxima Nova"/>
                <a:cs typeface="Proxima Nova"/>
                <a:sym typeface="Proxima Nova"/>
              </a:rPr>
              <a:t>https://fastestknowntime.com/route/gannett-peak-wy#:~:text=and%20tough%20climbing.-,Most%20often%2C%20Gannett%20is%20approached%20from%20the%20south%20via%20the,summit%20day%20for%20most%20parties.</a:t>
            </a:r>
            <a:endParaRPr sz="500">
              <a:solidFill>
                <a:schemeClr val="lt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69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Verification cont.</a:t>
            </a:r>
            <a:endParaRPr>
              <a:solidFill>
                <a:schemeClr val="lt1"/>
              </a:solidFill>
            </a:endParaRPr>
          </a:p>
        </p:txBody>
      </p:sp>
      <p:sp>
        <p:nvSpPr>
          <p:cNvPr id="192" name="Google Shape;192;p30"/>
          <p:cNvSpPr txBox="1"/>
          <p:nvPr>
            <p:ph idx="1" type="body"/>
          </p:nvPr>
        </p:nvSpPr>
        <p:spPr>
          <a:xfrm>
            <a:off x="311700" y="559800"/>
            <a:ext cx="8520600" cy="410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Many descriptions of the best path are available online through sites like SummitPost.org. Both Mount Hood and Granite Peak had areas where the route matched and did not match. [5] [6]</a:t>
            </a:r>
            <a:endParaRPr>
              <a:solidFill>
                <a:schemeClr val="lt1"/>
              </a:solidFill>
            </a:endParaRPr>
          </a:p>
          <a:p>
            <a:pPr indent="0" lvl="0" marL="0" rtl="0" algn="l">
              <a:spcBef>
                <a:spcPts val="1200"/>
              </a:spcBef>
              <a:spcAft>
                <a:spcPts val="0"/>
              </a:spcAft>
              <a:buNone/>
            </a:pPr>
            <a:r>
              <a:rPr lang="en" u="sng">
                <a:solidFill>
                  <a:schemeClr val="lt1"/>
                </a:solidFill>
              </a:rPr>
              <a:t>Mount Hood</a:t>
            </a:r>
            <a:r>
              <a:rPr lang="en">
                <a:solidFill>
                  <a:schemeClr val="lt1"/>
                </a:solidFill>
              </a:rPr>
              <a:t>:</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Matched: Keep right of ski slopes at beginning of route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Unmatched: Stay left of Steel Cliffs and move over snow patches</a:t>
            </a:r>
            <a:endParaRPr>
              <a:solidFill>
                <a:schemeClr val="lt1"/>
              </a:solidFill>
            </a:endParaRPr>
          </a:p>
          <a:p>
            <a:pPr indent="0" lvl="0" marL="0" rtl="0" algn="l">
              <a:spcBef>
                <a:spcPts val="1200"/>
              </a:spcBef>
              <a:spcAft>
                <a:spcPts val="0"/>
              </a:spcAft>
              <a:buNone/>
            </a:pPr>
            <a:r>
              <a:rPr lang="en" u="sng">
                <a:solidFill>
                  <a:schemeClr val="lt1"/>
                </a:solidFill>
              </a:rPr>
              <a:t>Granite Peak:</a:t>
            </a:r>
            <a:endParaRPr u="sng">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Matched: End of route once the saddle between Tempest Mountain and Granite Peak is reached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Unmatched: Route along Mystic Lake - should add in trail data</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Discussion and Conclusion</a:t>
            </a:r>
            <a:endParaRPr>
              <a:solidFill>
                <a:schemeClr val="lt1"/>
              </a:solidFill>
            </a:endParaRPr>
          </a:p>
        </p:txBody>
      </p:sp>
      <p:sp>
        <p:nvSpPr>
          <p:cNvPr id="198" name="Google Shape;198;p31"/>
          <p:cNvSpPr txBox="1"/>
          <p:nvPr>
            <p:ph idx="1" type="body"/>
          </p:nvPr>
        </p:nvSpPr>
        <p:spPr>
          <a:xfrm>
            <a:off x="311700" y="641925"/>
            <a:ext cx="8520600" cy="40248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lt1"/>
              </a:buClr>
              <a:buSzPct val="100000"/>
              <a:buChar char="●"/>
            </a:pPr>
            <a:r>
              <a:rPr lang="en">
                <a:solidFill>
                  <a:schemeClr val="lt1"/>
                </a:solidFill>
              </a:rPr>
              <a:t>Provides helpful information for initially beginning a route for summiting.</a:t>
            </a:r>
            <a:endParaRPr>
              <a:solidFill>
                <a:schemeClr val="lt1"/>
              </a:solidFill>
            </a:endParaRPr>
          </a:p>
          <a:p>
            <a:pPr indent="0" lvl="0" marL="0" rtl="0" algn="l">
              <a:spcBef>
                <a:spcPts val="1200"/>
              </a:spcBef>
              <a:spcAft>
                <a:spcPts val="0"/>
              </a:spcAft>
              <a:buNone/>
            </a:pPr>
            <a:r>
              <a:t/>
            </a:r>
            <a:endParaRPr>
              <a:solidFill>
                <a:schemeClr val="lt1"/>
              </a:solidFill>
            </a:endParaRPr>
          </a:p>
          <a:p>
            <a:pPr indent="-334327" lvl="0" marL="457200" rtl="0" algn="l">
              <a:spcBef>
                <a:spcPts val="1200"/>
              </a:spcBef>
              <a:spcAft>
                <a:spcPts val="0"/>
              </a:spcAft>
              <a:buClr>
                <a:schemeClr val="lt1"/>
              </a:buClr>
              <a:buSzPct val="100000"/>
              <a:buChar char="●"/>
            </a:pPr>
            <a:r>
              <a:rPr lang="en">
                <a:solidFill>
                  <a:schemeClr val="lt1"/>
                </a:solidFill>
              </a:rPr>
              <a:t>Can reliably and successfully avoid land cover types not optimal for traversing.</a:t>
            </a:r>
            <a:endParaRPr>
              <a:solidFill>
                <a:schemeClr val="lt1"/>
              </a:solidFill>
            </a:endParaRPr>
          </a:p>
          <a:p>
            <a:pPr indent="0" lvl="0" marL="0" rtl="0" algn="l">
              <a:spcBef>
                <a:spcPts val="1200"/>
              </a:spcBef>
              <a:spcAft>
                <a:spcPts val="0"/>
              </a:spcAft>
              <a:buNone/>
            </a:pPr>
            <a:r>
              <a:t/>
            </a:r>
            <a:endParaRPr>
              <a:solidFill>
                <a:schemeClr val="lt1"/>
              </a:solidFill>
            </a:endParaRPr>
          </a:p>
          <a:p>
            <a:pPr indent="-334327" lvl="0" marL="457200" rtl="0" algn="l">
              <a:spcBef>
                <a:spcPts val="1200"/>
              </a:spcBef>
              <a:spcAft>
                <a:spcPts val="0"/>
              </a:spcAft>
              <a:buClr>
                <a:schemeClr val="lt1"/>
              </a:buClr>
              <a:buSzPct val="100000"/>
              <a:buChar char="●"/>
            </a:pPr>
            <a:r>
              <a:rPr lang="en">
                <a:solidFill>
                  <a:schemeClr val="lt1"/>
                </a:solidFill>
              </a:rPr>
              <a:t>The optimal paths created for differing preferences were similar except for the ones most favoring land cover.</a:t>
            </a:r>
            <a:endParaRPr>
              <a:solidFill>
                <a:schemeClr val="lt1"/>
              </a:solidFill>
            </a:endParaRPr>
          </a:p>
          <a:p>
            <a:pPr indent="0" lvl="0" marL="0" rtl="0" algn="l">
              <a:spcBef>
                <a:spcPts val="1200"/>
              </a:spcBef>
              <a:spcAft>
                <a:spcPts val="0"/>
              </a:spcAft>
              <a:buNone/>
            </a:pPr>
            <a:r>
              <a:t/>
            </a:r>
            <a:endParaRPr>
              <a:solidFill>
                <a:schemeClr val="lt1"/>
              </a:solidFill>
            </a:endParaRPr>
          </a:p>
          <a:p>
            <a:pPr indent="-334327" lvl="0" marL="457200" rtl="0" algn="l">
              <a:spcBef>
                <a:spcPts val="1200"/>
              </a:spcBef>
              <a:spcAft>
                <a:spcPts val="0"/>
              </a:spcAft>
              <a:buClr>
                <a:schemeClr val="lt1"/>
              </a:buClr>
              <a:buSzPct val="100000"/>
              <a:buChar char="●"/>
            </a:pPr>
            <a:r>
              <a:rPr lang="en">
                <a:solidFill>
                  <a:schemeClr val="lt1"/>
                </a:solidFill>
              </a:rPr>
              <a:t>Some manual manipulation or more accurate data may be required for future analysis</a:t>
            </a:r>
            <a:endParaRPr>
              <a:solidFill>
                <a:schemeClr val="lt1"/>
              </a:solidFill>
            </a:endParaRPr>
          </a:p>
          <a:p>
            <a:pPr indent="0" lvl="0" marL="0" rtl="0" algn="l">
              <a:spcBef>
                <a:spcPts val="1200"/>
              </a:spcBef>
              <a:spcAft>
                <a:spcPts val="0"/>
              </a:spcAft>
              <a:buNone/>
            </a:pPr>
            <a:r>
              <a:t/>
            </a:r>
            <a:endParaRPr>
              <a:solidFill>
                <a:schemeClr val="lt1"/>
              </a:solidFill>
            </a:endParaRPr>
          </a:p>
          <a:p>
            <a:pPr indent="-334327" lvl="0" marL="457200" rtl="0" algn="l">
              <a:spcBef>
                <a:spcPts val="1200"/>
              </a:spcBef>
              <a:spcAft>
                <a:spcPts val="0"/>
              </a:spcAft>
              <a:buClr>
                <a:schemeClr val="lt1"/>
              </a:buClr>
              <a:buSzPct val="100000"/>
              <a:buChar char="●"/>
            </a:pPr>
            <a:r>
              <a:rPr lang="en">
                <a:solidFill>
                  <a:schemeClr val="lt1"/>
                </a:solidFill>
              </a:rPr>
              <a:t>Trail data should be added along with weights based on input from professionals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Abstract</a:t>
            </a:r>
            <a:endParaRPr>
              <a:solidFill>
                <a:schemeClr val="lt1"/>
              </a:solidFill>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Summiting is a popular activity for hikers, backpackers, and other outdoor </a:t>
            </a:r>
            <a:r>
              <a:rPr lang="en">
                <a:solidFill>
                  <a:schemeClr val="lt1"/>
                </a:solidFill>
              </a:rPr>
              <a:t>enthusiasts. This study uses 10-meter spatial resolution digital elevation models and land cover raster datasets to determine optimal paths for summiters. The summits used within this study are peaks which cannot be reached via hiking trail, as those already have pre-determined paths for reaching the summit. Various optimal paths were created based on preferences of specific individuals as well. The paths provided helpful instruction for summiting peaks present within this study, however future analyses will be needed with more accurate and additional data.</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172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References</a:t>
            </a:r>
            <a:endParaRPr>
              <a:solidFill>
                <a:schemeClr val="lt1"/>
              </a:solidFill>
            </a:endParaRPr>
          </a:p>
        </p:txBody>
      </p:sp>
      <p:sp>
        <p:nvSpPr>
          <p:cNvPr id="204" name="Google Shape;204;p32"/>
          <p:cNvSpPr txBox="1"/>
          <p:nvPr>
            <p:ph idx="1" type="body"/>
          </p:nvPr>
        </p:nvSpPr>
        <p:spPr>
          <a:xfrm>
            <a:off x="311700" y="921175"/>
            <a:ext cx="8520600" cy="3901200"/>
          </a:xfrm>
          <a:prstGeom prst="rect">
            <a:avLst/>
          </a:prstGeom>
        </p:spPr>
        <p:txBody>
          <a:bodyPr anchorCtr="0" anchor="t" bIns="91425" lIns="91425" spcFirstLastPara="1" rIns="91425" wrap="square" tIns="91425">
            <a:noAutofit/>
          </a:bodyPr>
          <a:lstStyle/>
          <a:p>
            <a:pPr indent="-355600" lvl="0" marL="355600" rtl="0" algn="l">
              <a:spcBef>
                <a:spcPts val="1200"/>
              </a:spcBef>
              <a:spcAft>
                <a:spcPts val="0"/>
              </a:spcAft>
              <a:buNone/>
            </a:pPr>
            <a:r>
              <a:rPr lang="en" sz="1300">
                <a:solidFill>
                  <a:schemeClr val="lt1"/>
                </a:solidFill>
                <a:latin typeface="Arial"/>
                <a:ea typeface="Arial"/>
                <a:cs typeface="Arial"/>
                <a:sym typeface="Arial"/>
              </a:rPr>
              <a:t>[1] Chu, Justin. “Overview.” </a:t>
            </a:r>
            <a:r>
              <a:rPr i="1" lang="en" sz="1300">
                <a:solidFill>
                  <a:schemeClr val="lt1"/>
                </a:solidFill>
                <a:latin typeface="Arial"/>
                <a:ea typeface="Arial"/>
                <a:cs typeface="Arial"/>
                <a:sym typeface="Arial"/>
              </a:rPr>
              <a:t>Google</a:t>
            </a:r>
            <a:r>
              <a:rPr lang="en" sz="1300">
                <a:solidFill>
                  <a:schemeClr val="lt1"/>
                </a:solidFill>
                <a:latin typeface="Arial"/>
                <a:ea typeface="Arial"/>
                <a:cs typeface="Arial"/>
                <a:sym typeface="Arial"/>
              </a:rPr>
              <a:t>, developers.google.com/maps/documentation/places/web-service/overview. Accessed 09 Oct. 2023. </a:t>
            </a:r>
            <a:endParaRPr sz="1300">
              <a:solidFill>
                <a:schemeClr val="lt1"/>
              </a:solidFill>
              <a:latin typeface="Arial"/>
              <a:ea typeface="Arial"/>
              <a:cs typeface="Arial"/>
              <a:sym typeface="Arial"/>
            </a:endParaRPr>
          </a:p>
          <a:p>
            <a:pPr indent="0" lvl="0" marL="0" rtl="0" algn="l">
              <a:spcBef>
                <a:spcPts val="1200"/>
              </a:spcBef>
              <a:spcAft>
                <a:spcPts val="0"/>
              </a:spcAft>
              <a:buNone/>
            </a:pPr>
            <a:r>
              <a:rPr lang="en" sz="1300">
                <a:solidFill>
                  <a:schemeClr val="lt1"/>
                </a:solidFill>
                <a:latin typeface="Arial"/>
                <a:ea typeface="Arial"/>
                <a:cs typeface="Arial"/>
                <a:sym typeface="Arial"/>
              </a:rPr>
              <a:t>[2] United States Geological Survey. </a:t>
            </a:r>
            <a:r>
              <a:rPr i="1" lang="en" sz="1300">
                <a:solidFill>
                  <a:schemeClr val="lt1"/>
                </a:solidFill>
                <a:latin typeface="Arial"/>
                <a:ea typeface="Arial"/>
                <a:cs typeface="Arial"/>
                <a:sym typeface="Arial"/>
              </a:rPr>
              <a:t>National Map</a:t>
            </a:r>
            <a:r>
              <a:rPr lang="en" sz="1300">
                <a:solidFill>
                  <a:schemeClr val="lt1"/>
                </a:solidFill>
                <a:latin typeface="Arial"/>
                <a:ea typeface="Arial"/>
                <a:cs typeface="Arial"/>
                <a:sym typeface="Arial"/>
              </a:rPr>
              <a:t>, 1/3 Arc Second Digital Elevation Model, 2022, Accessed 6 		Nov. 2022. </a:t>
            </a:r>
            <a:endParaRPr sz="1300">
              <a:solidFill>
                <a:schemeClr val="lt1"/>
              </a:solidFill>
              <a:latin typeface="Arial"/>
              <a:ea typeface="Arial"/>
              <a:cs typeface="Arial"/>
              <a:sym typeface="Arial"/>
            </a:endParaRPr>
          </a:p>
          <a:p>
            <a:pPr indent="0" lvl="0" marL="0" rtl="0" algn="l">
              <a:spcBef>
                <a:spcPts val="1200"/>
              </a:spcBef>
              <a:spcAft>
                <a:spcPts val="0"/>
              </a:spcAft>
              <a:buNone/>
            </a:pPr>
            <a:r>
              <a:rPr lang="en" sz="1300">
                <a:solidFill>
                  <a:schemeClr val="lt1"/>
                </a:solidFill>
                <a:latin typeface="Arial"/>
                <a:ea typeface="Arial"/>
                <a:cs typeface="Arial"/>
                <a:sym typeface="Arial"/>
              </a:rPr>
              <a:t>[3] ESRI. “Esri | Sentinel-2 Land Cover Explorer.” </a:t>
            </a:r>
            <a:r>
              <a:rPr i="1" lang="en" sz="1300">
                <a:solidFill>
                  <a:schemeClr val="lt1"/>
                </a:solidFill>
                <a:latin typeface="Arial"/>
                <a:ea typeface="Arial"/>
                <a:cs typeface="Arial"/>
                <a:sym typeface="Arial"/>
              </a:rPr>
              <a:t>Sentinel-2</a:t>
            </a:r>
            <a:r>
              <a:rPr lang="en" sz="1300">
                <a:solidFill>
                  <a:schemeClr val="lt1"/>
                </a:solidFill>
                <a:latin typeface="Arial"/>
                <a:ea typeface="Arial"/>
                <a:cs typeface="Arial"/>
                <a:sym typeface="Arial"/>
              </a:rPr>
              <a:t>, Land Use Land Cover, 2022, Accessed 6 Nov. 2022. </a:t>
            </a:r>
            <a:endParaRPr sz="1300">
              <a:solidFill>
                <a:schemeClr val="lt1"/>
              </a:solidFill>
              <a:latin typeface="Arial"/>
              <a:ea typeface="Arial"/>
              <a:cs typeface="Arial"/>
              <a:sym typeface="Arial"/>
            </a:endParaRPr>
          </a:p>
          <a:p>
            <a:pPr indent="0" lvl="0" marL="0" rtl="0" algn="l">
              <a:spcBef>
                <a:spcPts val="1200"/>
              </a:spcBef>
              <a:spcAft>
                <a:spcPts val="0"/>
              </a:spcAft>
              <a:buNone/>
            </a:pPr>
            <a:r>
              <a:rPr lang="en" sz="1300">
                <a:solidFill>
                  <a:schemeClr val="lt1"/>
                </a:solidFill>
                <a:latin typeface="Arial"/>
                <a:ea typeface="Arial"/>
                <a:cs typeface="Arial"/>
                <a:sym typeface="Arial"/>
              </a:rPr>
              <a:t>[4] Redwic. “Gannett Peak.” </a:t>
            </a:r>
            <a:r>
              <a:rPr i="1" lang="en" sz="1300">
                <a:solidFill>
                  <a:schemeClr val="lt1"/>
                </a:solidFill>
                <a:latin typeface="Arial"/>
                <a:ea typeface="Arial"/>
                <a:cs typeface="Arial"/>
                <a:sym typeface="Arial"/>
              </a:rPr>
              <a:t>SummitPost.Org</a:t>
            </a:r>
            <a:r>
              <a:rPr lang="en" sz="1300">
                <a:solidFill>
                  <a:schemeClr val="lt1"/>
                </a:solidFill>
                <a:latin typeface="Arial"/>
                <a:ea typeface="Arial"/>
                <a:cs typeface="Arial"/>
                <a:sym typeface="Arial"/>
              </a:rPr>
              <a:t>, www.summitpost.org/gannett-peak/150362. Accessed 13 Nov. 		2023.</a:t>
            </a:r>
            <a:r>
              <a:rPr lang="en" sz="1300">
                <a:solidFill>
                  <a:srgbClr val="000000"/>
                </a:solidFill>
                <a:latin typeface="Arial"/>
                <a:ea typeface="Arial"/>
                <a:cs typeface="Arial"/>
                <a:sym typeface="Arial"/>
              </a:rPr>
              <a:t> </a:t>
            </a:r>
            <a:endParaRPr sz="1300">
              <a:solidFill>
                <a:srgbClr val="000000"/>
              </a:solidFill>
              <a:latin typeface="Arial"/>
              <a:ea typeface="Arial"/>
              <a:cs typeface="Arial"/>
              <a:sym typeface="Arial"/>
            </a:endParaRPr>
          </a:p>
          <a:p>
            <a:pPr indent="0" lvl="0" marL="0" rtl="0" algn="l">
              <a:spcBef>
                <a:spcPts val="1200"/>
              </a:spcBef>
              <a:spcAft>
                <a:spcPts val="0"/>
              </a:spcAft>
              <a:buNone/>
            </a:pPr>
            <a:r>
              <a:rPr lang="en" sz="1300">
                <a:solidFill>
                  <a:schemeClr val="lt1"/>
                </a:solidFill>
                <a:latin typeface="Arial"/>
                <a:ea typeface="Arial"/>
                <a:cs typeface="Arial"/>
                <a:sym typeface="Arial"/>
              </a:rPr>
              <a:t>[5] John. “Mount Hood.” </a:t>
            </a:r>
            <a:r>
              <a:rPr i="1" lang="en" sz="1300">
                <a:solidFill>
                  <a:schemeClr val="lt1"/>
                </a:solidFill>
                <a:latin typeface="Arial"/>
                <a:ea typeface="Arial"/>
                <a:cs typeface="Arial"/>
                <a:sym typeface="Arial"/>
              </a:rPr>
              <a:t>SummitPost.Org</a:t>
            </a:r>
            <a:r>
              <a:rPr lang="en" sz="1300">
                <a:solidFill>
                  <a:schemeClr val="lt1"/>
                </a:solidFill>
                <a:latin typeface="Arial"/>
                <a:ea typeface="Arial"/>
                <a:cs typeface="Arial"/>
                <a:sym typeface="Arial"/>
              </a:rPr>
              <a:t>, www.summitpost.org/mount-hood/150189. Accessed 13 Nov. 2023. </a:t>
            </a:r>
            <a:endParaRPr sz="1300">
              <a:solidFill>
                <a:schemeClr val="lt1"/>
              </a:solidFill>
              <a:latin typeface="Arial"/>
              <a:ea typeface="Arial"/>
              <a:cs typeface="Arial"/>
              <a:sym typeface="Arial"/>
            </a:endParaRPr>
          </a:p>
          <a:p>
            <a:pPr indent="0" lvl="0" marL="0" rtl="0" algn="l">
              <a:spcBef>
                <a:spcPts val="1200"/>
              </a:spcBef>
              <a:spcAft>
                <a:spcPts val="0"/>
              </a:spcAft>
              <a:buNone/>
            </a:pPr>
            <a:r>
              <a:rPr lang="en" sz="1300">
                <a:solidFill>
                  <a:schemeClr val="lt1"/>
                </a:solidFill>
                <a:latin typeface="Arial"/>
                <a:ea typeface="Arial"/>
                <a:cs typeface="Arial"/>
                <a:sym typeface="Arial"/>
              </a:rPr>
              <a:t>[6] Lemke, Matt. “Granite Peak.” </a:t>
            </a:r>
            <a:r>
              <a:rPr i="1" lang="en" sz="1300">
                <a:solidFill>
                  <a:schemeClr val="lt1"/>
                </a:solidFill>
                <a:latin typeface="Arial"/>
                <a:ea typeface="Arial"/>
                <a:cs typeface="Arial"/>
                <a:sym typeface="Arial"/>
              </a:rPr>
              <a:t>SummitPost.Org</a:t>
            </a:r>
            <a:r>
              <a:rPr lang="en" sz="1300">
                <a:solidFill>
                  <a:schemeClr val="lt1"/>
                </a:solidFill>
                <a:latin typeface="Arial"/>
                <a:ea typeface="Arial"/>
                <a:cs typeface="Arial"/>
                <a:sym typeface="Arial"/>
              </a:rPr>
              <a:t>, www.summitpost.org/granite-peak/150239. Accessed 13 Nov. 	2023.</a:t>
            </a:r>
            <a:r>
              <a:rPr lang="en"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a:p>
            <a:pPr indent="-355600" lvl="0" marL="355600" rtl="0" algn="l">
              <a:spcBef>
                <a:spcPts val="1200"/>
              </a:spcBef>
              <a:spcAft>
                <a:spcPts val="1200"/>
              </a:spcAft>
              <a:buNone/>
            </a:pPr>
            <a:r>
              <a:rPr lang="en" sz="1200">
                <a:solidFill>
                  <a:schemeClr val="lt1"/>
                </a:solidFill>
                <a:latin typeface="Arial"/>
                <a:ea typeface="Arial"/>
                <a:cs typeface="Arial"/>
                <a:sym typeface="Arial"/>
              </a:rPr>
              <a:t>ESRI. “ArcGIS pro Geoprocessing Tool Reference.” </a:t>
            </a:r>
            <a:r>
              <a:rPr i="1" lang="en" sz="1200">
                <a:solidFill>
                  <a:schemeClr val="lt1"/>
                </a:solidFill>
                <a:latin typeface="Arial"/>
                <a:ea typeface="Arial"/>
                <a:cs typeface="Arial"/>
                <a:sym typeface="Arial"/>
              </a:rPr>
              <a:t>ArcGIS Pro Geoprocessing Tool Reference-ArcGIS Pro | Documentation</a:t>
            </a:r>
            <a:r>
              <a:rPr lang="en" sz="1200">
                <a:solidFill>
                  <a:schemeClr val="lt1"/>
                </a:solidFill>
                <a:latin typeface="Arial"/>
                <a:ea typeface="Arial"/>
                <a:cs typeface="Arial"/>
                <a:sym typeface="Arial"/>
              </a:rPr>
              <a:t>, 2023, pro.arcgis.com/en/pro-app/latest/tool-reference/main/arcgis-pro-tool-reference.htm. </a:t>
            </a:r>
            <a:endParaRPr sz="15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Problem Statement</a:t>
            </a:r>
            <a:endParaRPr>
              <a:solidFill>
                <a:schemeClr val="lt1"/>
              </a:solidFill>
            </a:endParaRPr>
          </a:p>
        </p:txBody>
      </p:sp>
      <p:sp>
        <p:nvSpPr>
          <p:cNvPr id="74" name="Google Shape;74;p15"/>
          <p:cNvSpPr txBox="1"/>
          <p:nvPr>
            <p:ph idx="1" type="body"/>
          </p:nvPr>
        </p:nvSpPr>
        <p:spPr>
          <a:xfrm>
            <a:off x="311700" y="1340350"/>
            <a:ext cx="8520600" cy="290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Many high points and peaks do not have a reliable path or route to the top.</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Find a route to summit a peak based on preferences of the user.</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These routes also provide a scientific and mathematical recommendation for the </a:t>
            </a:r>
            <a:r>
              <a:rPr lang="en">
                <a:solidFill>
                  <a:schemeClr val="lt1"/>
                </a:solidFill>
              </a:rPr>
              <a:t>highpointer as well.</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311700" y="221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Input Data</a:t>
            </a:r>
            <a:endParaRPr>
              <a:solidFill>
                <a:schemeClr val="lt1"/>
              </a:solidFill>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AutoNum type="arabicPeriod"/>
            </a:pPr>
            <a:r>
              <a:rPr lang="en">
                <a:solidFill>
                  <a:schemeClr val="lt1"/>
                </a:solidFill>
              </a:rPr>
              <a:t>Start and end points taken via the Google Places API and user input (will likely be user input). [1]</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AutoNum type="arabicPeriod"/>
            </a:pPr>
            <a:r>
              <a:rPr lang="en" u="sng">
                <a:solidFill>
                  <a:schemeClr val="hlink"/>
                </a:solidFill>
                <a:hlinkClick r:id="rId3"/>
              </a:rPr>
              <a:t>10-Meter Digital Elevation Model</a:t>
            </a:r>
            <a:r>
              <a:rPr lang="en">
                <a:solidFill>
                  <a:schemeClr val="lt1"/>
                </a:solidFill>
              </a:rPr>
              <a:t> - collected by USGS for their 3D Elevation Program (3DEP). [2]</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AutoNum type="arabicPeriod"/>
            </a:pPr>
            <a:r>
              <a:rPr lang="en" u="sng">
                <a:solidFill>
                  <a:schemeClr val="hlink"/>
                </a:solidFill>
                <a:hlinkClick r:id="rId4"/>
              </a:rPr>
              <a:t>10-Meter Land Cover/Land Use Dataset</a:t>
            </a:r>
            <a:r>
              <a:rPr lang="en">
                <a:solidFill>
                  <a:schemeClr val="lt1"/>
                </a:solidFill>
              </a:rPr>
              <a:t> - collected using Sentinel-2 imagery from the ESRI Land Cover Explorer. [3]</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174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Methods: Streams and Rivers</a:t>
            </a:r>
            <a:endParaRPr>
              <a:solidFill>
                <a:schemeClr val="lt1"/>
              </a:solidFill>
            </a:endParaRPr>
          </a:p>
        </p:txBody>
      </p:sp>
      <p:sp>
        <p:nvSpPr>
          <p:cNvPr id="86" name="Google Shape;86;p17"/>
          <p:cNvSpPr txBox="1"/>
          <p:nvPr/>
        </p:nvSpPr>
        <p:spPr>
          <a:xfrm>
            <a:off x="584550" y="2953200"/>
            <a:ext cx="7974900" cy="18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Raster Calculato</a:t>
            </a:r>
            <a:r>
              <a:rPr b="1" lang="en" sz="1800">
                <a:solidFill>
                  <a:schemeClr val="lt1"/>
                </a:solidFill>
                <a:latin typeface="Proxima Nova"/>
                <a:ea typeface="Proxima Nova"/>
                <a:cs typeface="Proxima Nova"/>
                <a:sym typeface="Proxima Nova"/>
              </a:rPr>
              <a:t>r</a:t>
            </a:r>
            <a:r>
              <a:rPr b="1" baseline="-25000" lang="en" sz="1800">
                <a:solidFill>
                  <a:schemeClr val="lt1"/>
                </a:solidFill>
                <a:latin typeface="Proxima Nova"/>
                <a:ea typeface="Proxima Nova"/>
                <a:cs typeface="Proxima Nova"/>
                <a:sym typeface="Proxima Nova"/>
              </a:rPr>
              <a:t>1</a:t>
            </a:r>
            <a:r>
              <a:rPr b="1" lang="en" sz="1800">
                <a:solidFill>
                  <a:schemeClr val="lt1"/>
                </a:solidFill>
                <a:latin typeface="Proxima Nova"/>
                <a:ea typeface="Proxima Nova"/>
                <a:cs typeface="Proxima Nova"/>
                <a:sym typeface="Proxima Nova"/>
              </a:rPr>
              <a:t>:</a:t>
            </a:r>
            <a:r>
              <a:rPr lang="en" sz="1800">
                <a:solidFill>
                  <a:schemeClr val="lt1"/>
                </a:solidFill>
                <a:latin typeface="Proxima Nova"/>
                <a:ea typeface="Proxima Nova"/>
                <a:cs typeface="Proxima Nova"/>
                <a:sym typeface="Proxima Nova"/>
              </a:rPr>
              <a:t> Flow Accumulation &gt; 5000</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Raster Calculator</a:t>
            </a:r>
            <a:r>
              <a:rPr b="1" baseline="-25000" lang="en" sz="1800">
                <a:solidFill>
                  <a:schemeClr val="lt1"/>
                </a:solidFill>
                <a:latin typeface="Proxima Nova"/>
                <a:ea typeface="Proxima Nova"/>
                <a:cs typeface="Proxima Nova"/>
                <a:sym typeface="Proxima Nova"/>
              </a:rPr>
              <a:t>2</a:t>
            </a:r>
            <a:r>
              <a:rPr b="1" lang="en" sz="1800">
                <a:solidFill>
                  <a:schemeClr val="lt1"/>
                </a:solidFill>
                <a:latin typeface="Proxima Nova"/>
                <a:ea typeface="Proxima Nova"/>
                <a:cs typeface="Proxima Nova"/>
                <a:sym typeface="Proxima Nova"/>
              </a:rPr>
              <a:t>:</a:t>
            </a:r>
            <a:r>
              <a:rPr lang="en" sz="1800">
                <a:solidFill>
                  <a:schemeClr val="lt1"/>
                </a:solidFill>
                <a:latin typeface="Proxima Nova"/>
                <a:ea typeface="Proxima Nova"/>
                <a:cs typeface="Proxima Nova"/>
                <a:sym typeface="Proxima Nova"/>
              </a:rPr>
              <a:t> Flow Accumulation &gt; 500000</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Reclassify</a:t>
            </a:r>
            <a:r>
              <a:rPr b="1" baseline="-25000" lang="en" sz="1800">
                <a:solidFill>
                  <a:schemeClr val="lt1"/>
                </a:solidFill>
                <a:latin typeface="Proxima Nova"/>
                <a:ea typeface="Proxima Nova"/>
                <a:cs typeface="Proxima Nova"/>
                <a:sym typeface="Proxima Nova"/>
              </a:rPr>
              <a:t>1</a:t>
            </a:r>
            <a:r>
              <a:rPr b="1" lang="en" sz="1800">
                <a:solidFill>
                  <a:schemeClr val="lt1"/>
                </a:solidFill>
                <a:latin typeface="Proxima Nova"/>
                <a:ea typeface="Proxima Nova"/>
                <a:cs typeface="Proxima Nova"/>
                <a:sym typeface="Proxima Nova"/>
              </a:rPr>
              <a:t>: </a:t>
            </a:r>
            <a:r>
              <a:rPr lang="en" sz="1800">
                <a:solidFill>
                  <a:schemeClr val="lt1"/>
                </a:solidFill>
                <a:latin typeface="Proxima Nova"/>
                <a:ea typeface="Proxima Nova"/>
                <a:cs typeface="Proxima Nova"/>
                <a:sym typeface="Proxima Nova"/>
              </a:rPr>
              <a:t>If cell = 0, then change value to 1; If cell = 1, then change value to 10</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Reclassify</a:t>
            </a:r>
            <a:r>
              <a:rPr b="1" baseline="-25000" lang="en" sz="1800">
                <a:solidFill>
                  <a:schemeClr val="lt1"/>
                </a:solidFill>
                <a:latin typeface="Proxima Nova"/>
                <a:ea typeface="Proxima Nova"/>
                <a:cs typeface="Proxima Nova"/>
                <a:sym typeface="Proxima Nova"/>
              </a:rPr>
              <a:t>2</a:t>
            </a:r>
            <a:r>
              <a:rPr b="1" lang="en" sz="1800">
                <a:solidFill>
                  <a:schemeClr val="lt1"/>
                </a:solidFill>
                <a:latin typeface="Proxima Nova"/>
                <a:ea typeface="Proxima Nova"/>
                <a:cs typeface="Proxima Nova"/>
                <a:sym typeface="Proxima Nova"/>
              </a:rPr>
              <a:t>:</a:t>
            </a:r>
            <a:r>
              <a:rPr lang="en" sz="1800">
                <a:solidFill>
                  <a:schemeClr val="lt1"/>
                </a:solidFill>
                <a:latin typeface="Proxima Nova"/>
                <a:ea typeface="Proxima Nova"/>
                <a:cs typeface="Proxima Nova"/>
                <a:sym typeface="Proxima Nova"/>
              </a:rPr>
              <a:t> If cell </a:t>
            </a:r>
            <a:r>
              <a:rPr lang="en" sz="1800">
                <a:solidFill>
                  <a:schemeClr val="lt1"/>
                </a:solidFill>
                <a:latin typeface="Proxima Nova"/>
                <a:ea typeface="Proxima Nova"/>
                <a:cs typeface="Proxima Nova"/>
                <a:sym typeface="Proxima Nova"/>
              </a:rPr>
              <a:t>=</a:t>
            </a:r>
            <a:r>
              <a:rPr lang="en" sz="1800">
                <a:solidFill>
                  <a:schemeClr val="lt1"/>
                </a:solidFill>
                <a:latin typeface="Proxima Nova"/>
                <a:ea typeface="Proxima Nova"/>
                <a:cs typeface="Proxima Nova"/>
                <a:sym typeface="Proxima Nova"/>
              </a:rPr>
              <a:t> 0, then change value to “NODATA”</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Reclassify</a:t>
            </a:r>
            <a:r>
              <a:rPr b="1" baseline="-25000" lang="en" sz="1800">
                <a:solidFill>
                  <a:schemeClr val="lt1"/>
                </a:solidFill>
                <a:latin typeface="Proxima Nova"/>
                <a:ea typeface="Proxima Nova"/>
                <a:cs typeface="Proxima Nova"/>
                <a:sym typeface="Proxima Nova"/>
              </a:rPr>
              <a:t>3</a:t>
            </a:r>
            <a:r>
              <a:rPr b="1" lang="en" sz="1800">
                <a:solidFill>
                  <a:schemeClr val="lt1"/>
                </a:solidFill>
                <a:latin typeface="Proxima Nova"/>
                <a:ea typeface="Proxima Nova"/>
                <a:cs typeface="Proxima Nova"/>
                <a:sym typeface="Proxima Nova"/>
              </a:rPr>
              <a:t>:</a:t>
            </a:r>
            <a:r>
              <a:rPr lang="en" sz="1800">
                <a:solidFill>
                  <a:schemeClr val="lt1"/>
                </a:solidFill>
                <a:latin typeface="Proxima Nova"/>
                <a:ea typeface="Proxima Nova"/>
                <a:cs typeface="Proxima Nova"/>
                <a:sym typeface="Proxima Nova"/>
              </a:rPr>
              <a:t> If cell = “NODATA”, then change value to 1; If cell = 1, then change value to 50 </a:t>
            </a:r>
            <a:endParaRPr sz="1800">
              <a:solidFill>
                <a:schemeClr val="lt1"/>
              </a:solidFill>
              <a:latin typeface="Proxima Nova"/>
              <a:ea typeface="Proxima Nova"/>
              <a:cs typeface="Proxima Nova"/>
              <a:sym typeface="Proxima Nova"/>
            </a:endParaRPr>
          </a:p>
        </p:txBody>
      </p:sp>
      <p:pic>
        <p:nvPicPr>
          <p:cNvPr id="87" name="Google Shape;87;p17"/>
          <p:cNvPicPr preferRelativeResize="0"/>
          <p:nvPr/>
        </p:nvPicPr>
        <p:blipFill>
          <a:blip r:embed="rId4">
            <a:alphaModFix/>
          </a:blip>
          <a:stretch>
            <a:fillRect/>
          </a:stretch>
        </p:blipFill>
        <p:spPr>
          <a:xfrm>
            <a:off x="152400" y="747375"/>
            <a:ext cx="8839199" cy="1965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311688" y="23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Methods: Land Cover</a:t>
            </a:r>
            <a:endParaRPr>
              <a:solidFill>
                <a:schemeClr val="lt1"/>
              </a:solidFill>
            </a:endParaRPr>
          </a:p>
        </p:txBody>
      </p:sp>
      <p:pic>
        <p:nvPicPr>
          <p:cNvPr id="93" name="Google Shape;93;p18"/>
          <p:cNvPicPr preferRelativeResize="0"/>
          <p:nvPr/>
        </p:nvPicPr>
        <p:blipFill>
          <a:blip r:embed="rId3">
            <a:alphaModFix/>
          </a:blip>
          <a:stretch>
            <a:fillRect/>
          </a:stretch>
        </p:blipFill>
        <p:spPr>
          <a:xfrm>
            <a:off x="152400" y="876550"/>
            <a:ext cx="8839201" cy="2051682"/>
          </a:xfrm>
          <a:prstGeom prst="rect">
            <a:avLst/>
          </a:prstGeom>
          <a:noFill/>
          <a:ln>
            <a:noFill/>
          </a:ln>
        </p:spPr>
      </p:pic>
      <p:sp>
        <p:nvSpPr>
          <p:cNvPr id="94" name="Google Shape;94;p18"/>
          <p:cNvSpPr txBox="1"/>
          <p:nvPr/>
        </p:nvSpPr>
        <p:spPr>
          <a:xfrm>
            <a:off x="527700" y="3411175"/>
            <a:ext cx="8088600" cy="10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Reclassify</a:t>
            </a:r>
            <a:r>
              <a:rPr b="1" baseline="-25000" lang="en" sz="1800">
                <a:solidFill>
                  <a:schemeClr val="lt1"/>
                </a:solidFill>
                <a:latin typeface="Proxima Nova"/>
                <a:ea typeface="Proxima Nova"/>
                <a:cs typeface="Proxima Nova"/>
                <a:sym typeface="Proxima Nova"/>
              </a:rPr>
              <a:t>1</a:t>
            </a:r>
            <a:r>
              <a:rPr b="1" lang="en" sz="1800">
                <a:solidFill>
                  <a:schemeClr val="lt1"/>
                </a:solidFill>
                <a:latin typeface="Proxima Nova"/>
                <a:ea typeface="Proxima Nova"/>
                <a:cs typeface="Proxima Nova"/>
                <a:sym typeface="Proxima Nova"/>
              </a:rPr>
              <a:t>:</a:t>
            </a:r>
            <a:r>
              <a:rPr lang="en" sz="1800">
                <a:solidFill>
                  <a:schemeClr val="lt1"/>
                </a:solidFill>
                <a:latin typeface="Proxima Nova"/>
                <a:ea typeface="Proxima Nova"/>
                <a:cs typeface="Proxima Nova"/>
                <a:sym typeface="Proxima Nova"/>
              </a:rPr>
              <a:t> Keep value 2, change 4 and 5 to 3, and 9 to 8</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Reclassify</a:t>
            </a:r>
            <a:r>
              <a:rPr b="1" baseline="-25000" lang="en" sz="1800">
                <a:solidFill>
                  <a:schemeClr val="lt1"/>
                </a:solidFill>
                <a:latin typeface="Proxima Nova"/>
                <a:ea typeface="Proxima Nova"/>
                <a:cs typeface="Proxima Nova"/>
                <a:sym typeface="Proxima Nova"/>
              </a:rPr>
              <a:t>2</a:t>
            </a:r>
            <a:r>
              <a:rPr b="1" lang="en" sz="1800">
                <a:solidFill>
                  <a:schemeClr val="lt1"/>
                </a:solidFill>
                <a:latin typeface="Proxima Nova"/>
                <a:ea typeface="Proxima Nova"/>
                <a:cs typeface="Proxima Nova"/>
                <a:sym typeface="Proxima Nova"/>
              </a:rPr>
              <a:t>:</a:t>
            </a:r>
            <a:r>
              <a:rPr lang="en" sz="1800">
                <a:solidFill>
                  <a:schemeClr val="lt1"/>
                </a:solidFill>
                <a:latin typeface="Proxima Nova"/>
                <a:ea typeface="Proxima Nova"/>
                <a:cs typeface="Proxima Nova"/>
                <a:sym typeface="Proxima Nova"/>
              </a:rPr>
              <a:t> All values changed to 1</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Raster Calculator:</a:t>
            </a:r>
            <a:r>
              <a:rPr lang="en" sz="1800">
                <a:solidFill>
                  <a:schemeClr val="lt1"/>
                </a:solidFill>
                <a:latin typeface="Proxima Nova"/>
                <a:ea typeface="Proxima Nova"/>
                <a:cs typeface="Proxima Nova"/>
                <a:sym typeface="Proxima Nova"/>
              </a:rPr>
              <a:t> LC with Streams Raster * No Water Raster</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311688" y="55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Methods: Optimal Path</a:t>
            </a:r>
            <a:endParaRPr>
              <a:solidFill>
                <a:schemeClr val="lt1"/>
              </a:solidFill>
            </a:endParaRPr>
          </a:p>
        </p:txBody>
      </p:sp>
      <p:sp>
        <p:nvSpPr>
          <p:cNvPr id="100" name="Google Shape;100;p19"/>
          <p:cNvSpPr txBox="1"/>
          <p:nvPr/>
        </p:nvSpPr>
        <p:spPr>
          <a:xfrm>
            <a:off x="527700" y="3263125"/>
            <a:ext cx="8088600" cy="10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Raster Calculator:</a:t>
            </a:r>
            <a:r>
              <a:rPr lang="en" sz="1800">
                <a:solidFill>
                  <a:schemeClr val="lt1"/>
                </a:solidFill>
                <a:latin typeface="Proxima Nova"/>
                <a:ea typeface="Proxima Nova"/>
                <a:cs typeface="Proxima Nova"/>
                <a:sym typeface="Proxima Nova"/>
              </a:rPr>
              <a:t> Weighted Slope * Weighted Final LC</a:t>
            </a:r>
            <a:endParaRPr sz="1800">
              <a:solidFill>
                <a:schemeClr val="lt1"/>
              </a:solidFill>
              <a:latin typeface="Proxima Nova"/>
              <a:ea typeface="Proxima Nova"/>
              <a:cs typeface="Proxima Nova"/>
              <a:sym typeface="Proxima Nova"/>
            </a:endParaRPr>
          </a:p>
        </p:txBody>
      </p:sp>
      <p:pic>
        <p:nvPicPr>
          <p:cNvPr id="101" name="Google Shape;101;p19"/>
          <p:cNvPicPr preferRelativeResize="0"/>
          <p:nvPr/>
        </p:nvPicPr>
        <p:blipFill>
          <a:blip r:embed="rId3">
            <a:alphaModFix/>
          </a:blip>
          <a:stretch>
            <a:fillRect/>
          </a:stretch>
        </p:blipFill>
        <p:spPr>
          <a:xfrm>
            <a:off x="152400" y="1277700"/>
            <a:ext cx="8839201" cy="13016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104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a:t>
            </a:r>
            <a:endParaRPr>
              <a:solidFill>
                <a:schemeClr val="lt1"/>
              </a:solidFill>
            </a:endParaRPr>
          </a:p>
        </p:txBody>
      </p:sp>
      <p:sp>
        <p:nvSpPr>
          <p:cNvPr id="107" name="Google Shape;107;p20"/>
          <p:cNvSpPr txBox="1"/>
          <p:nvPr/>
        </p:nvSpPr>
        <p:spPr>
          <a:xfrm>
            <a:off x="50150" y="3351500"/>
            <a:ext cx="29199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Slope: 0.1 | Land Cover: 0.9</a:t>
            </a:r>
            <a:endParaRPr sz="1500">
              <a:solidFill>
                <a:schemeClr val="lt1"/>
              </a:solidFill>
              <a:latin typeface="Proxima Nova"/>
              <a:ea typeface="Proxima Nova"/>
              <a:cs typeface="Proxima Nova"/>
              <a:sym typeface="Proxima Nova"/>
            </a:endParaRPr>
          </a:p>
        </p:txBody>
      </p:sp>
      <p:sp>
        <p:nvSpPr>
          <p:cNvPr id="108" name="Google Shape;108;p20"/>
          <p:cNvSpPr txBox="1"/>
          <p:nvPr/>
        </p:nvSpPr>
        <p:spPr>
          <a:xfrm>
            <a:off x="3037450" y="3351500"/>
            <a:ext cx="30330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Slope: 0.2 | Land Cover: 0.8</a:t>
            </a:r>
            <a:endParaRPr sz="1500">
              <a:solidFill>
                <a:schemeClr val="lt1"/>
              </a:solidFill>
              <a:latin typeface="Proxima Nova"/>
              <a:ea typeface="Proxima Nova"/>
              <a:cs typeface="Proxima Nova"/>
              <a:sym typeface="Proxima Nova"/>
            </a:endParaRPr>
          </a:p>
        </p:txBody>
      </p:sp>
      <p:sp>
        <p:nvSpPr>
          <p:cNvPr id="109" name="Google Shape;109;p20"/>
          <p:cNvSpPr txBox="1"/>
          <p:nvPr/>
        </p:nvSpPr>
        <p:spPr>
          <a:xfrm>
            <a:off x="6150225" y="3351500"/>
            <a:ext cx="29436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Slope: 0.3 | Land Cover: 0.7</a:t>
            </a:r>
            <a:endParaRPr sz="1500">
              <a:solidFill>
                <a:schemeClr val="lt1"/>
              </a:solidFill>
              <a:latin typeface="Proxima Nova"/>
              <a:ea typeface="Proxima Nova"/>
              <a:cs typeface="Proxima Nova"/>
              <a:sym typeface="Proxima Nova"/>
            </a:endParaRPr>
          </a:p>
        </p:txBody>
      </p:sp>
      <p:pic>
        <p:nvPicPr>
          <p:cNvPr id="110" name="Google Shape;110;p20"/>
          <p:cNvPicPr preferRelativeResize="0"/>
          <p:nvPr/>
        </p:nvPicPr>
        <p:blipFill>
          <a:blip r:embed="rId4">
            <a:alphaModFix/>
          </a:blip>
          <a:stretch>
            <a:fillRect/>
          </a:stretch>
        </p:blipFill>
        <p:spPr>
          <a:xfrm>
            <a:off x="113513" y="829275"/>
            <a:ext cx="2856526" cy="2615950"/>
          </a:xfrm>
          <a:prstGeom prst="rect">
            <a:avLst/>
          </a:prstGeom>
          <a:noFill/>
          <a:ln>
            <a:noFill/>
          </a:ln>
        </p:spPr>
      </p:pic>
      <p:pic>
        <p:nvPicPr>
          <p:cNvPr id="111" name="Google Shape;111;p20"/>
          <p:cNvPicPr preferRelativeResize="0"/>
          <p:nvPr/>
        </p:nvPicPr>
        <p:blipFill>
          <a:blip r:embed="rId5">
            <a:alphaModFix/>
          </a:blip>
          <a:stretch>
            <a:fillRect/>
          </a:stretch>
        </p:blipFill>
        <p:spPr>
          <a:xfrm>
            <a:off x="3043707" y="829275"/>
            <a:ext cx="3032867" cy="2615949"/>
          </a:xfrm>
          <a:prstGeom prst="rect">
            <a:avLst/>
          </a:prstGeom>
          <a:noFill/>
          <a:ln>
            <a:noFill/>
          </a:ln>
        </p:spPr>
      </p:pic>
      <p:pic>
        <p:nvPicPr>
          <p:cNvPr id="112" name="Google Shape;112;p20"/>
          <p:cNvPicPr preferRelativeResize="0"/>
          <p:nvPr/>
        </p:nvPicPr>
        <p:blipFill>
          <a:blip r:embed="rId6">
            <a:alphaModFix/>
          </a:blip>
          <a:stretch>
            <a:fillRect/>
          </a:stretch>
        </p:blipFill>
        <p:spPr>
          <a:xfrm>
            <a:off x="6150225" y="835097"/>
            <a:ext cx="2943600" cy="2604304"/>
          </a:xfrm>
          <a:prstGeom prst="rect">
            <a:avLst/>
          </a:prstGeom>
          <a:noFill/>
          <a:ln>
            <a:noFill/>
          </a:ln>
        </p:spPr>
      </p:pic>
      <p:pic>
        <p:nvPicPr>
          <p:cNvPr id="113" name="Google Shape;113;p20"/>
          <p:cNvPicPr preferRelativeResize="0"/>
          <p:nvPr/>
        </p:nvPicPr>
        <p:blipFill>
          <a:blip r:embed="rId7">
            <a:alphaModFix/>
          </a:blip>
          <a:stretch>
            <a:fillRect/>
          </a:stretch>
        </p:blipFill>
        <p:spPr>
          <a:xfrm>
            <a:off x="3184600" y="3762417"/>
            <a:ext cx="2774800" cy="12010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127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cont.</a:t>
            </a:r>
            <a:endParaRPr>
              <a:solidFill>
                <a:schemeClr val="lt1"/>
              </a:solidFill>
            </a:endParaRPr>
          </a:p>
        </p:txBody>
      </p:sp>
      <p:sp>
        <p:nvSpPr>
          <p:cNvPr id="119" name="Google Shape;119;p21"/>
          <p:cNvSpPr txBox="1"/>
          <p:nvPr/>
        </p:nvSpPr>
        <p:spPr>
          <a:xfrm>
            <a:off x="67750" y="3374975"/>
            <a:ext cx="29961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Slope: 0.4 | Land Cover: 0.6</a:t>
            </a:r>
            <a:endParaRPr sz="1500">
              <a:solidFill>
                <a:schemeClr val="lt1"/>
              </a:solidFill>
              <a:latin typeface="Proxima Nova"/>
              <a:ea typeface="Proxima Nova"/>
              <a:cs typeface="Proxima Nova"/>
              <a:sym typeface="Proxima Nova"/>
            </a:endParaRPr>
          </a:p>
        </p:txBody>
      </p:sp>
      <p:sp>
        <p:nvSpPr>
          <p:cNvPr id="120" name="Google Shape;120;p21"/>
          <p:cNvSpPr txBox="1"/>
          <p:nvPr/>
        </p:nvSpPr>
        <p:spPr>
          <a:xfrm>
            <a:off x="3141050" y="3374975"/>
            <a:ext cx="29961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Slope: 0.5 | Land Cover: 0.5</a:t>
            </a:r>
            <a:endParaRPr sz="1500">
              <a:solidFill>
                <a:schemeClr val="lt1"/>
              </a:solidFill>
              <a:latin typeface="Proxima Nova"/>
              <a:ea typeface="Proxima Nova"/>
              <a:cs typeface="Proxima Nova"/>
              <a:sym typeface="Proxima Nova"/>
            </a:endParaRPr>
          </a:p>
        </p:txBody>
      </p:sp>
      <p:sp>
        <p:nvSpPr>
          <p:cNvPr id="121" name="Google Shape;121;p21"/>
          <p:cNvSpPr txBox="1"/>
          <p:nvPr/>
        </p:nvSpPr>
        <p:spPr>
          <a:xfrm>
            <a:off x="6214250" y="3374975"/>
            <a:ext cx="28620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Slope: 0.6 | Land Cover: 0.4</a:t>
            </a:r>
            <a:endParaRPr sz="1500">
              <a:solidFill>
                <a:schemeClr val="lt1"/>
              </a:solidFill>
              <a:latin typeface="Proxima Nova"/>
              <a:ea typeface="Proxima Nova"/>
              <a:cs typeface="Proxima Nova"/>
              <a:sym typeface="Proxima Nova"/>
            </a:endParaRPr>
          </a:p>
        </p:txBody>
      </p:sp>
      <p:pic>
        <p:nvPicPr>
          <p:cNvPr id="122" name="Google Shape;122;p21"/>
          <p:cNvPicPr preferRelativeResize="0"/>
          <p:nvPr/>
        </p:nvPicPr>
        <p:blipFill>
          <a:blip r:embed="rId3">
            <a:alphaModFix/>
          </a:blip>
          <a:stretch>
            <a:fillRect/>
          </a:stretch>
        </p:blipFill>
        <p:spPr>
          <a:xfrm>
            <a:off x="108025" y="859038"/>
            <a:ext cx="2860226" cy="2585782"/>
          </a:xfrm>
          <a:prstGeom prst="rect">
            <a:avLst/>
          </a:prstGeom>
          <a:noFill/>
          <a:ln>
            <a:noFill/>
          </a:ln>
        </p:spPr>
      </p:pic>
      <p:pic>
        <p:nvPicPr>
          <p:cNvPr id="123" name="Google Shape;123;p21"/>
          <p:cNvPicPr preferRelativeResize="0"/>
          <p:nvPr/>
        </p:nvPicPr>
        <p:blipFill>
          <a:blip r:embed="rId4">
            <a:alphaModFix/>
          </a:blip>
          <a:stretch>
            <a:fillRect/>
          </a:stretch>
        </p:blipFill>
        <p:spPr>
          <a:xfrm>
            <a:off x="3036200" y="855590"/>
            <a:ext cx="2996100" cy="2592684"/>
          </a:xfrm>
          <a:prstGeom prst="rect">
            <a:avLst/>
          </a:prstGeom>
          <a:noFill/>
          <a:ln>
            <a:noFill/>
          </a:ln>
        </p:spPr>
      </p:pic>
      <p:pic>
        <p:nvPicPr>
          <p:cNvPr id="124" name="Google Shape;124;p21"/>
          <p:cNvPicPr preferRelativeResize="0"/>
          <p:nvPr/>
        </p:nvPicPr>
        <p:blipFill>
          <a:blip r:embed="rId5">
            <a:alphaModFix/>
          </a:blip>
          <a:stretch>
            <a:fillRect/>
          </a:stretch>
        </p:blipFill>
        <p:spPr>
          <a:xfrm>
            <a:off x="6100256" y="859051"/>
            <a:ext cx="2935781" cy="2585776"/>
          </a:xfrm>
          <a:prstGeom prst="rect">
            <a:avLst/>
          </a:prstGeom>
          <a:noFill/>
          <a:ln>
            <a:noFill/>
          </a:ln>
        </p:spPr>
      </p:pic>
      <p:pic>
        <p:nvPicPr>
          <p:cNvPr id="125" name="Google Shape;125;p21"/>
          <p:cNvPicPr preferRelativeResize="0"/>
          <p:nvPr/>
        </p:nvPicPr>
        <p:blipFill>
          <a:blip r:embed="rId6">
            <a:alphaModFix/>
          </a:blip>
          <a:stretch>
            <a:fillRect/>
          </a:stretch>
        </p:blipFill>
        <p:spPr>
          <a:xfrm>
            <a:off x="3142000" y="3727169"/>
            <a:ext cx="2784500" cy="12052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